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64" r:id="rId14"/>
    <p:sldId id="271" r:id="rId15"/>
    <p:sldId id="265" r:id="rId16"/>
    <p:sldId id="266" r:id="rId17"/>
    <p:sldId id="267" r:id="rId18"/>
    <p:sldId id="274" r:id="rId19"/>
    <p:sldId id="273" r:id="rId20"/>
    <p:sldId id="269" r:id="rId21"/>
    <p:sldId id="272" r:id="rId22"/>
    <p:sldId id="268" r:id="rId23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2" autoAdjust="0"/>
    <p:restoredTop sz="81625" autoAdjust="0"/>
  </p:normalViewPr>
  <p:slideViewPr>
    <p:cSldViewPr snapToGrid="0">
      <p:cViewPr varScale="1">
        <p:scale>
          <a:sx n="75" d="100"/>
          <a:sy n="75" d="100"/>
        </p:scale>
        <p:origin x="5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4"/>
    </p:cViewPr>
  </p:sorterViewPr>
  <p:notesViewPr>
    <p:cSldViewPr snapToGrid="0">
      <p:cViewPr varScale="1">
        <p:scale>
          <a:sx n="91" d="100"/>
          <a:sy n="91" d="100"/>
        </p:scale>
        <p:origin x="26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7A1BFF5-21BF-4160-B9BB-AE71C1FED557}" type="datetime1">
              <a:rPr lang="pt-PT" smtClean="0"/>
              <a:pPr algn="r" rtl="0"/>
              <a:t>22-06-2015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9976EA48-158B-44E6-AD53-699CA8A0F7E6}" type="datetime1">
              <a:rPr lang="pt-PT" smtClean="0"/>
              <a:pPr/>
              <a:t>22-06-2015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dirty="0" smtClean="0"/>
              <a:t>Clique para editar os estilos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6531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Limitações do</a:t>
            </a:r>
            <a:r>
              <a:rPr lang="pt-PT" baseline="0" dirty="0" smtClean="0"/>
              <a:t> SharedPen consoante o que foi requisitado inicialmente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106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Aqui novas ideias seria realmente muito importante porque todos</a:t>
            </a:r>
            <a:r>
              <a:rPr lang="pt-PT" baseline="0" dirty="0" smtClean="0"/>
              <a:t> os tópicos aqui mencionados é meramente todas as limitações que tivemos.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1915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509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102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817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Colocar</a:t>
            </a:r>
            <a:r>
              <a:rPr lang="pt-PT" baseline="0" dirty="0" smtClean="0"/>
              <a:t> fotos e alunos que participaram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9901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79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Ideias adicionais</a:t>
            </a:r>
            <a:r>
              <a:rPr lang="pt-PT" baseline="0" dirty="0" smtClean="0"/>
              <a:t> são bem vindas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6285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Muito cheio?</a:t>
            </a:r>
            <a:r>
              <a:rPr lang="pt-PT" baseline="0" dirty="0" smtClean="0"/>
              <a:t> </a:t>
            </a:r>
            <a:br>
              <a:rPr lang="pt-PT" baseline="0" dirty="0" smtClean="0"/>
            </a:br>
            <a:r>
              <a:rPr lang="pt-PT" baseline="0" dirty="0" smtClean="0"/>
              <a:t>Deve-se colocar todas ou meramente as mais importantes?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797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623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Dar um toque visual neste diapositivo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764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Temos que pôr isto bonito! Com ícones e tudo!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08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Deve-se</a:t>
            </a:r>
            <a:r>
              <a:rPr lang="pt-PT" baseline="0" dirty="0" smtClean="0"/>
              <a:t> explicar que este é o menu </a:t>
            </a:r>
            <a:r>
              <a:rPr lang="pt-PT" baseline="0" dirty="0" err="1" smtClean="0"/>
              <a:t>backoffice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Importante mencionar que é possível adicionar, editar e desabilitar alunos, professores, escolas e agrupamentos.</a:t>
            </a:r>
            <a:br>
              <a:rPr lang="pt-PT" baseline="0" dirty="0" smtClean="0"/>
            </a:br>
            <a:r>
              <a:rPr lang="pt-PT" baseline="0" dirty="0" smtClean="0"/>
              <a:t/>
            </a:r>
            <a:br>
              <a:rPr lang="pt-PT" baseline="0" dirty="0" smtClean="0"/>
            </a:br>
            <a:r>
              <a:rPr lang="pt-PT" baseline="0" dirty="0" smtClean="0"/>
              <a:t>Tudo o for alterado na BD será de imediato alterado na BD.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5678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NELSON GOMES dá</a:t>
            </a:r>
            <a:r>
              <a:rPr lang="pt-PT" baseline="0" dirty="0" smtClean="0"/>
              <a:t> um jeitinho nisto</a:t>
            </a:r>
            <a:br>
              <a:rPr lang="pt-PT" baseline="0" dirty="0" smtClean="0"/>
            </a:br>
            <a:r>
              <a:rPr lang="pt-PT" baseline="0" dirty="0" err="1" smtClean="0"/>
              <a:t>Done</a:t>
            </a:r>
            <a:r>
              <a:rPr lang="pt-PT" baseline="0" dirty="0" smtClean="0"/>
              <a:t>, está </a:t>
            </a:r>
            <a:r>
              <a:rPr lang="pt-PT" baseline="0" dirty="0" err="1" smtClean="0"/>
              <a:t>espectacular</a:t>
            </a:r>
            <a:r>
              <a:rPr lang="pt-PT" baseline="0" dirty="0" smtClean="0"/>
              <a:t> Nelson obrigado.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254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As potencialidades</a:t>
            </a:r>
            <a:r>
              <a:rPr lang="pt-PT" baseline="0" dirty="0" smtClean="0"/>
              <a:t> menciona aquilo que futuramente possa ser acrescentado ao </a:t>
            </a:r>
            <a:r>
              <a:rPr lang="pt-PT" baseline="0" dirty="0" err="1" smtClean="0"/>
              <a:t>Sharedpen</a:t>
            </a:r>
            <a:r>
              <a:rPr lang="pt-PT" baseline="0" dirty="0" smtClean="0"/>
              <a:t>.</a:t>
            </a:r>
            <a:br>
              <a:rPr lang="pt-PT" baseline="0" dirty="0" smtClean="0"/>
            </a:br>
            <a:r>
              <a:rPr lang="pt-PT" baseline="0" dirty="0" smtClean="0"/>
              <a:t>Se alguém tiver mais 1 ou 2 ideias e completar também seria bom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812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3475241"/>
            <a:ext cx="9359467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813487"/>
            <a:ext cx="9359467" cy="10332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3462715"/>
            <a:ext cx="8500062" cy="1219942"/>
          </a:xfrm>
        </p:spPr>
        <p:txBody>
          <a:bodyPr rtlCol="0" anchor="b"/>
          <a:lstStyle>
            <a:lvl1pPr algn="l" rtl="0">
              <a:lnSpc>
                <a:spcPct val="90000"/>
              </a:lnSpc>
              <a:defRPr sz="6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err="1" smtClean="0"/>
              <a:t>SharedPen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4897462"/>
            <a:ext cx="8500062" cy="865321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pt-PT" dirty="0" err="1" smtClean="0"/>
              <a:t>Projecto</a:t>
            </a:r>
            <a:r>
              <a:rPr lang="pt-PT" dirty="0" smtClean="0"/>
              <a:t> de Sistemas de Informação 2014/2015</a:t>
            </a:r>
            <a:endParaRPr lang="pt-PT" dirty="0"/>
          </a:p>
        </p:txBody>
      </p:sp>
      <p:sp>
        <p:nvSpPr>
          <p:cNvPr id="11" name="Marcador de Posição da Data 10"/>
          <p:cNvSpPr>
            <a:spLocks noGrp="1"/>
          </p:cNvSpPr>
          <p:nvPr>
            <p:ph type="dt" sz="half" idx="10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fld id="{91AC7CBD-17BA-4564-A78B-867AB4D84BAF}" type="datetime1">
              <a:rPr lang="pt-PT" smtClean="0"/>
              <a:t>22-06-2015</a:t>
            </a:fld>
            <a:endParaRPr lang="pt-PT" dirty="0"/>
          </a:p>
        </p:txBody>
      </p:sp>
      <p:sp>
        <p:nvSpPr>
          <p:cNvPr id="12" name="Marcador de Posição do Rodapé 11"/>
          <p:cNvSpPr>
            <a:spLocks noGrp="1"/>
          </p:cNvSpPr>
          <p:nvPr>
            <p:ph type="ftr" sz="quarter" idx="1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>
            <a:lvl1pPr>
              <a:defRPr/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13" name="Marcador de Posição do Número do Diapositivo 12"/>
          <p:cNvSpPr>
            <a:spLocks noGrp="1"/>
          </p:cNvSpPr>
          <p:nvPr>
            <p:ph type="sldNum" sz="quarter" idx="12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51" y="3601373"/>
            <a:ext cx="4158641" cy="9426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5" y="235503"/>
            <a:ext cx="2993397" cy="29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311328" y="1227667"/>
            <a:ext cx="6331272" cy="309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9" name="Retângulo 8"/>
          <p:cNvSpPr/>
          <p:nvPr/>
        </p:nvSpPr>
        <p:spPr>
          <a:xfrm>
            <a:off x="4311328" y="4462272"/>
            <a:ext cx="6331272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">
          <a:xfrm>
            <a:off x="4311328" y="1227667"/>
            <a:ext cx="6331272" cy="3095096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5000" b="1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dirty="0" smtClean="0"/>
              <a:t>Titulo Separador de Capítulos/Secções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4311328" y="4589463"/>
            <a:ext cx="6331272" cy="1500187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 smtClean="0"/>
              <a:t>Detalhes Separador de Capítulos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1280159" y="6356350"/>
            <a:ext cx="1971947" cy="365125"/>
          </a:xfrm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4713F5D0-830C-4962-94A4-BBDD74DFC88D}" type="datetime1">
              <a:rPr lang="pt-PT" smtClean="0"/>
              <a:t>22-06-2015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solidFill>
            <a:schemeClr val="bg2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Duplo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280160" y="2194560"/>
            <a:ext cx="448970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 baseline="0"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415368" y="2194560"/>
            <a:ext cx="4493424" cy="398678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B0A519-FF1E-4E03-AC96-013D178F918D}" type="datetime1">
              <a:rPr lang="pt-PT" smtClean="0"/>
              <a:t>22-06-2015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Comparação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 baseline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primeiro Objeto Comparação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80160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 algn="l" rtl="0"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dirty="0" smtClean="0"/>
              <a:t>Titulo Segundo Objeto Comparação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419088" y="2743194"/>
            <a:ext cx="4489704" cy="3433769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 smtClean="0"/>
              <a:t>Primeiro Nível</a:t>
            </a:r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2DE215-9969-4DA9-B33A-A364F2EE9811}" type="datetime1">
              <a:rPr lang="pt-PT" smtClean="0"/>
              <a:t>22-06-2015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 smtClean="0"/>
              <a:t>Titulo Diapositivo Simples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75633-534F-45A7-B0B6-0F8F351ECD8A}" type="datetime1">
              <a:rPr lang="pt-PT" smtClean="0"/>
              <a:t>22-06-2015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0160" y="2463801"/>
            <a:ext cx="9628632" cy="3805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PT" dirty="0" smtClean="0"/>
              <a:t>Informação/Descrição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C4115-C081-498D-93A4-745608AEABE8}" type="datetime1">
              <a:rPr lang="pt-PT" smtClean="0"/>
              <a:t>22-06-2015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2184400" y="2667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Diapositivo Simples Sem</a:t>
            </a:r>
            <a:r>
              <a:rPr lang="pt-PT" baseline="0" dirty="0" smtClean="0"/>
              <a:t> Cabeçalho Para Titulo (Esta caixa de texto não faz parte deste modelo)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 baseline="0"/>
            </a:lvl1pPr>
          </a:lstStyle>
          <a:p>
            <a:pPr rtl="0"/>
            <a:r>
              <a:rPr lang="pt-PT" dirty="0" smtClean="0"/>
              <a:t>Titulo de conteúdo com legenda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 rtlCol="0">
            <a:normAutofit/>
          </a:bodyPr>
          <a:lstStyle>
            <a:lvl1pPr algn="l" rtl="0">
              <a:defRPr sz="22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smtClean="0"/>
              <a:t>Clique para editar os estilos</a:t>
            </a:r>
          </a:p>
          <a:p>
            <a:pPr lvl="1" rtl="0"/>
            <a:r>
              <a:rPr lang="pt-PT" smtClean="0"/>
              <a:t>Segundo nível</a:t>
            </a:r>
          </a:p>
          <a:p>
            <a:pPr lvl="2" rtl="0"/>
            <a:r>
              <a:rPr lang="pt-PT" smtClean="0"/>
              <a:t>Terceiro nível</a:t>
            </a:r>
          </a:p>
          <a:p>
            <a:pPr lvl="3" rtl="0"/>
            <a:r>
              <a:rPr lang="pt-PT" smtClean="0"/>
              <a:t>Quarto nível</a:t>
            </a:r>
          </a:p>
          <a:p>
            <a:pPr lvl="4" rtl="0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500"/>
              </a:spcBef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B787E-5745-4DE6-84E9-6B3D5A80081F}" type="datetime1">
              <a:rPr lang="pt-PT" smtClean="0"/>
              <a:t>22-06-2015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>
            <a:normAutofit/>
          </a:bodyPr>
          <a:lstStyle>
            <a:lvl1pPr algn="l" rtl="0">
              <a:defRPr sz="3000"/>
            </a:lvl1pPr>
          </a:lstStyle>
          <a:p>
            <a:pPr rtl="0"/>
            <a:r>
              <a:rPr lang="pt-PT" dirty="0" smtClean="0"/>
              <a:t>Titulo de imagem com legenda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141A0-1FB9-4DEB-ADFF-D9C472385D53}" type="datetime1">
              <a:rPr lang="pt-PT" smtClean="0"/>
              <a:t>22-06-2015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8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 smtClean="0"/>
              <a:t>Titulo de Slide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dirty="0" smtClean="0"/>
              <a:t>Primeiro </a:t>
            </a:r>
            <a:r>
              <a:rPr lang="pt-PT" dirty="0" err="1" smtClean="0"/>
              <a:t>Nivel</a:t>
            </a:r>
            <a:endParaRPr lang="pt-PT" dirty="0" smtClean="0"/>
          </a:p>
          <a:p>
            <a:pPr lvl="1" rtl="0"/>
            <a:r>
              <a:rPr lang="pt-PT" dirty="0" smtClean="0"/>
              <a:t>Segundo nível</a:t>
            </a:r>
          </a:p>
          <a:p>
            <a:pPr lvl="2" rtl="0"/>
            <a:r>
              <a:rPr lang="pt-PT" dirty="0" smtClean="0"/>
              <a:t>Terceiro nível</a:t>
            </a:r>
          </a:p>
          <a:p>
            <a:pPr lvl="3" rtl="0"/>
            <a:r>
              <a:rPr lang="pt-PT" dirty="0" smtClean="0"/>
              <a:t>Quarto nível</a:t>
            </a:r>
          </a:p>
          <a:p>
            <a:pPr lvl="4" rtl="0"/>
            <a:r>
              <a:rPr lang="pt-PT" dirty="0" smtClean="0"/>
              <a:t>Quinto nível</a:t>
            </a:r>
          </a:p>
          <a:p>
            <a:pPr lvl="5" rtl="0"/>
            <a:r>
              <a:rPr lang="pt-PT" dirty="0" smtClean="0"/>
              <a:t>Sexto</a:t>
            </a:r>
          </a:p>
          <a:p>
            <a:pPr lvl="6" rtl="0"/>
            <a:r>
              <a:rPr lang="pt-PT" dirty="0" smtClean="0"/>
              <a:t>Sétimo</a:t>
            </a:r>
          </a:p>
          <a:p>
            <a:pPr lvl="7" rtl="0"/>
            <a:r>
              <a:rPr lang="pt-PT" dirty="0" smtClean="0"/>
              <a:t>Oitavo</a:t>
            </a:r>
          </a:p>
          <a:p>
            <a:pPr lvl="8" rtl="0"/>
            <a:r>
              <a:rPr lang="pt-PT" dirty="0" smtClean="0"/>
              <a:t>Nono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24B92E2-433E-4BF3-9426-68C5E17B33A4}" type="datetime1">
              <a:rPr lang="pt-PT" smtClean="0"/>
              <a:t>22-06-2015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10" name="Imagem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26" y="5341872"/>
            <a:ext cx="1217374" cy="10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18" Type="http://schemas.openxmlformats.org/officeDocument/2006/relationships/image" Target="../media/image43.png"/><Relationship Id="rId3" Type="http://schemas.openxmlformats.org/officeDocument/2006/relationships/image" Target="../media/image28.jpeg"/><Relationship Id="rId21" Type="http://schemas.openxmlformats.org/officeDocument/2006/relationships/image" Target="../media/image46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1.pn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image" Target="../media/image54.jp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11" Type="http://schemas.openxmlformats.org/officeDocument/2006/relationships/image" Target="../media/image32.jpeg"/><Relationship Id="rId5" Type="http://schemas.openxmlformats.org/officeDocument/2006/relationships/image" Target="../media/image57.jpeg"/><Relationship Id="rId10" Type="http://schemas.openxmlformats.org/officeDocument/2006/relationships/image" Target="../media/image61.jpeg"/><Relationship Id="rId4" Type="http://schemas.openxmlformats.org/officeDocument/2006/relationships/image" Target="../media/image56.jpg"/><Relationship Id="rId9" Type="http://schemas.openxmlformats.org/officeDocument/2006/relationships/image" Target="../media/image6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0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anu Principal"/>
          <p:cNvSpPr>
            <a:spLocks noGrp="1"/>
          </p:cNvSpPr>
          <p:nvPr>
            <p:ph type="title"/>
          </p:nvPr>
        </p:nvSpPr>
        <p:spPr>
          <a:xfrm>
            <a:off x="0" y="362703"/>
            <a:ext cx="12192000" cy="1362113"/>
          </a:xfrm>
        </p:spPr>
        <p:txBody>
          <a:bodyPr/>
          <a:lstStyle/>
          <a:p>
            <a:pPr algn="ctr"/>
            <a:r>
              <a:rPr lang="pt-PT" dirty="0"/>
              <a:t>Menu Principal do Professor</a:t>
            </a:r>
            <a:endParaRPr lang="pt-PT" dirty="0"/>
          </a:p>
        </p:txBody>
      </p:sp>
      <p:sp>
        <p:nvSpPr>
          <p:cNvPr id="10" name="Título criar modelo livro"/>
          <p:cNvSpPr txBox="1">
            <a:spLocks/>
          </p:cNvSpPr>
          <p:nvPr/>
        </p:nvSpPr>
        <p:spPr bwMode="black">
          <a:xfrm>
            <a:off x="0" y="362703"/>
            <a:ext cx="12192000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Criar Modelo de um Livro para Projeto</a:t>
            </a:r>
            <a:endParaRPr lang="pt-PT" dirty="0"/>
          </a:p>
        </p:txBody>
      </p:sp>
      <p:sp>
        <p:nvSpPr>
          <p:cNvPr id="12" name="Título criar projeto"/>
          <p:cNvSpPr txBox="1">
            <a:spLocks/>
          </p:cNvSpPr>
          <p:nvPr/>
        </p:nvSpPr>
        <p:spPr bwMode="black">
          <a:xfrm>
            <a:off x="0" y="362703"/>
            <a:ext cx="12192000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Criar Projeto</a:t>
            </a:r>
            <a:endParaRPr lang="pt-PT" dirty="0"/>
          </a:p>
        </p:txBody>
      </p:sp>
      <p:sp>
        <p:nvSpPr>
          <p:cNvPr id="15" name="Título criar projeto - Passo 2"/>
          <p:cNvSpPr txBox="1">
            <a:spLocks/>
          </p:cNvSpPr>
          <p:nvPr/>
        </p:nvSpPr>
        <p:spPr bwMode="black">
          <a:xfrm>
            <a:off x="0" y="362703"/>
            <a:ext cx="12192000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Criar Projeto – Passo 2</a:t>
            </a:r>
            <a:endParaRPr lang="pt-PT" dirty="0"/>
          </a:p>
        </p:txBody>
      </p:sp>
      <p:sp>
        <p:nvSpPr>
          <p:cNvPr id="18" name="Título manu gerir projetos"/>
          <p:cNvSpPr txBox="1">
            <a:spLocks/>
          </p:cNvSpPr>
          <p:nvPr/>
        </p:nvSpPr>
        <p:spPr bwMode="black">
          <a:xfrm>
            <a:off x="0" y="362703"/>
            <a:ext cx="12192000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Menu </a:t>
            </a:r>
            <a:r>
              <a:rPr lang="pt-PT" dirty="0"/>
              <a:t>d</a:t>
            </a:r>
            <a:r>
              <a:rPr lang="pt-PT" dirty="0"/>
              <a:t>os Projetos do Professor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0" name="menuPrincipal2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626" y="1898213"/>
            <a:ext cx="9308383" cy="4523210"/>
          </a:xfrm>
          <a:prstGeom prst="rect">
            <a:avLst/>
          </a:prstGeom>
        </p:spPr>
      </p:pic>
      <p:pic>
        <p:nvPicPr>
          <p:cNvPr id="8" name="painePrincipa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81" y="1927609"/>
            <a:ext cx="9330029" cy="4527894"/>
          </a:xfrm>
          <a:prstGeom prst="rect">
            <a:avLst/>
          </a:prstGeom>
        </p:spPr>
      </p:pic>
      <p:pic>
        <p:nvPicPr>
          <p:cNvPr id="13" name="painel criar livr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80" y="1922170"/>
            <a:ext cx="9330029" cy="4539564"/>
          </a:xfrm>
          <a:prstGeom prst="rect">
            <a:avLst/>
          </a:prstGeom>
        </p:spPr>
      </p:pic>
      <p:pic>
        <p:nvPicPr>
          <p:cNvPr id="14" name="painel Criar projet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980" y="1922170"/>
            <a:ext cx="9330029" cy="4545399"/>
          </a:xfrm>
          <a:prstGeom prst="rect">
            <a:avLst/>
          </a:prstGeom>
        </p:spPr>
      </p:pic>
      <p:pic>
        <p:nvPicPr>
          <p:cNvPr id="17" name="painel criar projeto pass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0979" y="1923349"/>
            <a:ext cx="9338808" cy="4532154"/>
          </a:xfrm>
          <a:prstGeom prst="rect">
            <a:avLst/>
          </a:prstGeom>
        </p:spPr>
      </p:pic>
      <p:pic>
        <p:nvPicPr>
          <p:cNvPr id="19" name="painel gerir projeto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800" y="1927609"/>
            <a:ext cx="9309210" cy="4529434"/>
          </a:xfrm>
          <a:prstGeom prst="rect">
            <a:avLst/>
          </a:prstGeom>
        </p:spPr>
      </p:pic>
      <p:pic>
        <p:nvPicPr>
          <p:cNvPr id="9" name="rato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90" y="4622373"/>
            <a:ext cx="224110" cy="24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6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3.33333E-6 L -0.65118 -0.2416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6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118 -0.24167 L -0.69115 0.20625 " pathEditMode="relative" rAng="0" ptsTypes="AA">
                                      <p:cBhvr>
                                        <p:cTn id="24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900"/>
                            </p:stCondLst>
                            <p:childTnLst>
                              <p:par>
                                <p:cTn id="3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9114 0.20625 L -0.48229 -0.243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2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9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900"/>
                            </p:stCondLst>
                            <p:childTnLst>
                              <p:par>
                                <p:cTn id="45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4823 -0.24398 L -0.25599 0.1678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599 0.16782 L -0.17162 0.17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62 0.175 L -0.27735 -0.236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-2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0"/>
                            </p:stCondLst>
                            <p:childTnLst>
                              <p:par>
                                <p:cTn id="79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7734 -0.23681 L -0.73698 -0.376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9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5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10" grpId="0"/>
      <p:bldP spid="10" grpId="1"/>
      <p:bldP spid="12" grpId="0"/>
      <p:bldP spid="12" grpId="1"/>
      <p:bldP spid="15" grpId="0"/>
      <p:bldP spid="15" grpId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menu alun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Menu Aluno</a:t>
            </a:r>
            <a:endParaRPr lang="pt-PT" dirty="0"/>
          </a:p>
        </p:txBody>
      </p:sp>
      <p:sp>
        <p:nvSpPr>
          <p:cNvPr id="10" name="Título menu meus projetos"/>
          <p:cNvSpPr txBox="1">
            <a:spLocks/>
          </p:cNvSpPr>
          <p:nvPr/>
        </p:nvSpPr>
        <p:spPr bwMode="black">
          <a:xfrm>
            <a:off x="128016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Menu Projetos do Aluno</a:t>
            </a:r>
            <a:endParaRPr lang="pt-PT" dirty="0"/>
          </a:p>
        </p:txBody>
      </p:sp>
      <p:sp>
        <p:nvSpPr>
          <p:cNvPr id="11" name="Título projeto selecionado"/>
          <p:cNvSpPr txBox="1">
            <a:spLocks/>
          </p:cNvSpPr>
          <p:nvPr/>
        </p:nvSpPr>
        <p:spPr bwMode="black">
          <a:xfrm>
            <a:off x="1295400" y="45110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 smtClean="0"/>
              <a:t>Projeto selecionado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SharedPen – Projecto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7" name="manu principal alun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58" y="1904656"/>
            <a:ext cx="9199122" cy="4470118"/>
          </a:xfrm>
          <a:prstGeom prst="rect">
            <a:avLst/>
          </a:prstGeom>
        </p:spPr>
      </p:pic>
      <p:pic>
        <p:nvPicPr>
          <p:cNvPr id="9" name="painel meus projeto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9" y="1904656"/>
            <a:ext cx="9199121" cy="4487377"/>
          </a:xfrm>
          <a:prstGeom prst="rect">
            <a:avLst/>
          </a:prstGeom>
        </p:spPr>
      </p:pic>
      <p:pic>
        <p:nvPicPr>
          <p:cNvPr id="12" name="painel projeto seleciona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556" y="1904656"/>
            <a:ext cx="9184849" cy="4451694"/>
          </a:xfrm>
          <a:prstGeom prst="rect">
            <a:avLst/>
          </a:prstGeom>
        </p:spPr>
      </p:pic>
      <p:pic>
        <p:nvPicPr>
          <p:cNvPr id="13" name="painel escrever no projet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55" y="1904656"/>
            <a:ext cx="9199123" cy="4470118"/>
          </a:xfrm>
          <a:prstGeom prst="rect">
            <a:avLst/>
          </a:prstGeom>
        </p:spPr>
      </p:pic>
      <p:pic>
        <p:nvPicPr>
          <p:cNvPr id="8" name="rato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1" y="5689173"/>
            <a:ext cx="211410" cy="2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path" presetSubtype="0" accel="50000" decel="5000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95833E-6 3.7037E-6 L 0.23125 -0.3752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3125 -0.37524 L 0.18881 -0.3641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888 -0.36412 L 0.36875 -0.359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9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90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36875 -0.35973 L 0.15248 -0.5328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20" y="-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4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10" grpId="0"/>
      <p:bldP spid="10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</a:t>
            </a:r>
            <a:r>
              <a:rPr lang="pt-PT" dirty="0" smtClean="0"/>
              <a:t>otencialidades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239782" cy="3711669"/>
          </a:xfrm>
        </p:spPr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Procura </a:t>
            </a:r>
            <a:r>
              <a:rPr lang="pt-PT" dirty="0"/>
              <a:t>de imagens no </a:t>
            </a:r>
            <a:r>
              <a:rPr lang="pt-PT" dirty="0" smtClean="0"/>
              <a:t>sistema;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A ferramenta de desenho </a:t>
            </a:r>
            <a:r>
              <a:rPr lang="pt-PT" dirty="0" smtClean="0"/>
              <a:t>colaborativo;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O </a:t>
            </a:r>
            <a:r>
              <a:rPr lang="pt-PT" dirty="0"/>
              <a:t>sistema disponibiliza um </a:t>
            </a:r>
            <a:r>
              <a:rPr lang="pt-PT" dirty="0" smtClean="0"/>
              <a:t>chat.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Limitações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1983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Histórico </a:t>
            </a:r>
            <a:r>
              <a:rPr lang="pt-PT" dirty="0"/>
              <a:t>de alterações do </a:t>
            </a:r>
            <a:r>
              <a:rPr lang="pt-PT" dirty="0" smtClean="0"/>
              <a:t>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</a:t>
            </a:r>
            <a:r>
              <a:rPr lang="pt-PT" dirty="0" smtClean="0"/>
              <a:t>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utilizadores externos.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3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Trabalho futuro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5"/>
            <a:ext cx="9616974" cy="2652806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alterações do projeto;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Sistema de avaliação;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discussão;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Ficheiros áudio e 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Acesso a utilizadores externos.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72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Demonstração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260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1026" name="Picture 2" descr="https://avatars3.githubusercontent.com/u/11368044?v=3&amp;s=4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61" y="2460710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4029887" y="3326643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Nelson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Gomes</a:t>
            </a:r>
          </a:p>
        </p:txBody>
      </p:sp>
      <p:sp>
        <p:nvSpPr>
          <p:cNvPr id="9" name="Retângulo 8"/>
          <p:cNvSpPr/>
          <p:nvPr/>
        </p:nvSpPr>
        <p:spPr>
          <a:xfrm>
            <a:off x="8316930" y="3337203"/>
            <a:ext cx="1107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Cruz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816336" y="3334532"/>
            <a:ext cx="1429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Oleksandr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Novak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408073" y="3321078"/>
            <a:ext cx="1404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Luís</a:t>
            </a:r>
            <a:r>
              <a:rPr lang="en-GB" sz="1400" dirty="0"/>
              <a:t> </a:t>
            </a:r>
            <a:r>
              <a:rPr lang="pt-PT" sz="1400" dirty="0" smtClean="0"/>
              <a:t>Amendoeira</a:t>
            </a:r>
            <a:endParaRPr lang="pt-PT" sz="1400" dirty="0"/>
          </a:p>
        </p:txBody>
      </p:sp>
      <p:sp>
        <p:nvSpPr>
          <p:cNvPr id="16" name="Retângulo 15"/>
          <p:cNvSpPr/>
          <p:nvPr/>
        </p:nvSpPr>
        <p:spPr>
          <a:xfrm>
            <a:off x="9439991" y="3330758"/>
            <a:ext cx="1223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Dário</a:t>
            </a:r>
            <a:r>
              <a:rPr lang="en-GB" sz="1400" b="1" dirty="0">
                <a:solidFill>
                  <a:srgbClr val="FFFFFF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Mendes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1408" y="5014644"/>
            <a:ext cx="1460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Lourenço</a:t>
            </a:r>
            <a:endParaRPr lang="en-GB" sz="1400" dirty="0"/>
          </a:p>
        </p:txBody>
      </p:sp>
      <p:sp>
        <p:nvSpPr>
          <p:cNvPr id="18" name="Retângulo 17"/>
          <p:cNvSpPr/>
          <p:nvPr/>
        </p:nvSpPr>
        <p:spPr>
          <a:xfrm>
            <a:off x="1572760" y="5037140"/>
            <a:ext cx="1127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 err="1"/>
              <a:t>Nunes</a:t>
            </a:r>
            <a:endParaRPr lang="en-GB" sz="1400" dirty="0"/>
          </a:p>
        </p:txBody>
      </p:sp>
      <p:sp>
        <p:nvSpPr>
          <p:cNvPr id="20" name="Retângulo 19"/>
          <p:cNvSpPr/>
          <p:nvPr/>
        </p:nvSpPr>
        <p:spPr>
          <a:xfrm>
            <a:off x="1520313" y="3342057"/>
            <a:ext cx="971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pic>
        <p:nvPicPr>
          <p:cNvPr id="1028" name="Picture 4" descr="https://avatars1.githubusercontent.com/u/597413?v=3&amp;s=4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732" y="2441987"/>
            <a:ext cx="858777" cy="858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2802711" y="5018051"/>
            <a:ext cx="1003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Luis Pontes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3996747" y="5014835"/>
            <a:ext cx="1402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Godinho</a:t>
            </a:r>
            <a:endParaRPr lang="en-GB" sz="1400" dirty="0"/>
          </a:p>
        </p:txBody>
      </p:sp>
      <p:sp>
        <p:nvSpPr>
          <p:cNvPr id="23" name="Retângulo 22"/>
          <p:cNvSpPr/>
          <p:nvPr/>
        </p:nvSpPr>
        <p:spPr>
          <a:xfrm>
            <a:off x="5547690" y="5029442"/>
            <a:ext cx="1381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Ricardo </a:t>
            </a:r>
            <a:r>
              <a:rPr lang="en-GB" sz="1400" dirty="0" err="1"/>
              <a:t>Antunes</a:t>
            </a:r>
            <a:endParaRPr lang="en-GB" sz="1400" dirty="0"/>
          </a:p>
        </p:txBody>
      </p:sp>
      <p:sp>
        <p:nvSpPr>
          <p:cNvPr id="24" name="Retângulo 23"/>
          <p:cNvSpPr/>
          <p:nvPr/>
        </p:nvSpPr>
        <p:spPr>
          <a:xfrm>
            <a:off x="7038225" y="5029442"/>
            <a:ext cx="1208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Marco Gaspar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10919313" y="334915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Rui</a:t>
            </a:r>
            <a:r>
              <a:rPr lang="en-GB" sz="1400" b="1" dirty="0">
                <a:solidFill>
                  <a:srgbClr val="333333"/>
                </a:solidFill>
                <a:latin typeface="Helvetica" panose="020B0604020202020204" pitchFamily="34" charset="0"/>
              </a:rPr>
              <a:t> </a:t>
            </a:r>
            <a:r>
              <a:rPr lang="en-GB" sz="1400" dirty="0"/>
              <a:t>Dias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164448" y="3342057"/>
            <a:ext cx="1306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/>
              <a:t>António Manso</a:t>
            </a:r>
            <a:endParaRPr lang="pt-PT" sz="1400" dirty="0"/>
          </a:p>
        </p:txBody>
      </p:sp>
      <p:pic>
        <p:nvPicPr>
          <p:cNvPr id="1030" name="Picture 6" descr="António Mans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1" y="2439619"/>
            <a:ext cx="864819" cy="8648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ângulo 27"/>
          <p:cNvSpPr/>
          <p:nvPr/>
        </p:nvSpPr>
        <p:spPr>
          <a:xfrm>
            <a:off x="8212116" y="5029442"/>
            <a:ext cx="1221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Pedro Ferreira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9542415" y="5018216"/>
            <a:ext cx="1220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André Mateus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325" y="4115374"/>
            <a:ext cx="793961" cy="899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https://avatars1.githubusercontent.com/u/1135842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2419393"/>
            <a:ext cx="850394" cy="850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Retângulo 1023"/>
          <p:cNvSpPr/>
          <p:nvPr/>
        </p:nvSpPr>
        <p:spPr>
          <a:xfrm>
            <a:off x="10872265" y="5029442"/>
            <a:ext cx="1030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Raul Santos</a:t>
            </a:r>
          </a:p>
        </p:txBody>
      </p:sp>
      <p:pic>
        <p:nvPicPr>
          <p:cNvPr id="1036" name="Picture 12" descr="Raul Santo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92" y="4108707"/>
            <a:ext cx="887817" cy="887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avatars3.githubusercontent.com/u/11447957?v=3&amp;s=46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304" y="4130134"/>
            <a:ext cx="875896" cy="875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m 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0256" y="4115374"/>
            <a:ext cx="826837" cy="9036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Imagem 10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499" y="4065335"/>
            <a:ext cx="805971" cy="905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Imagem 10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9304" y="2471897"/>
            <a:ext cx="727590" cy="825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87" y="2439619"/>
            <a:ext cx="630196" cy="839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Imagem 10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164" y="4130134"/>
            <a:ext cx="782735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7" name="Imagem 10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9271" y="2439619"/>
            <a:ext cx="748724" cy="863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9" name="Imagem 10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587" y="4096527"/>
            <a:ext cx="785283" cy="874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0" name="Imagem 10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12566" y="4130134"/>
            <a:ext cx="779983" cy="915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3" name="Imagem 10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5456" y="2455787"/>
            <a:ext cx="737670" cy="881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44" name="Imagem 104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06923" y="4096527"/>
            <a:ext cx="657175" cy="920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39" y="2444114"/>
            <a:ext cx="860325" cy="86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Retângulo 39"/>
          <p:cNvSpPr/>
          <p:nvPr/>
        </p:nvSpPr>
        <p:spPr>
          <a:xfrm>
            <a:off x="2477093" y="3325488"/>
            <a:ext cx="163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 smtClean="0"/>
              <a:t>Florêncio</a:t>
            </a:r>
            <a:r>
              <a:rPr lang="en-GB" sz="1400" dirty="0" smtClean="0"/>
              <a:t> Alexandre</a:t>
            </a:r>
            <a:endParaRPr lang="en-GB" sz="1400" dirty="0"/>
          </a:p>
        </p:txBody>
      </p:sp>
      <p:sp>
        <p:nvSpPr>
          <p:cNvPr id="41" name="Retângulo 40"/>
          <p:cNvSpPr/>
          <p:nvPr/>
        </p:nvSpPr>
        <p:spPr>
          <a:xfrm>
            <a:off x="183729" y="6404256"/>
            <a:ext cx="1206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Pedro </a:t>
            </a:r>
            <a:r>
              <a:rPr lang="en-GB" sz="1400" dirty="0" err="1" smtClean="0"/>
              <a:t>Teixeira</a:t>
            </a:r>
            <a:endParaRPr lang="en-GB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1" y="5433419"/>
            <a:ext cx="812079" cy="902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4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1024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André Mateus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Dário Mendes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Florêncio Alexandre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Amendoeira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Luís Pontes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Marco Gaspar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8" y="419503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Nelson Gomes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56460" y="4146698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/>
              <a:t>Oleksandr</a:t>
            </a:r>
            <a:r>
              <a:rPr lang="pt-PT" dirty="0"/>
              <a:t> </a:t>
            </a:r>
            <a:r>
              <a:rPr lang="pt-PT" dirty="0" err="1"/>
              <a:t>Novak</a:t>
            </a:r>
            <a:endParaRPr lang="pt-PT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6" y="2673942"/>
            <a:ext cx="1476581" cy="132416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2653374"/>
            <a:ext cx="1292271" cy="131353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95" y="2648759"/>
            <a:ext cx="1318150" cy="131815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2611096"/>
            <a:ext cx="1352107" cy="13521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2" y="4843332"/>
            <a:ext cx="1282487" cy="1285701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09" y="4719785"/>
            <a:ext cx="941513" cy="140349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11" y="4719785"/>
            <a:ext cx="1438134" cy="143813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1" y="4842069"/>
            <a:ext cx="1288225" cy="12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Grupo de trabalho (ordem alfabética)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13647" y="2223072"/>
            <a:ext cx="1960289" cy="463886"/>
          </a:xfrm>
        </p:spPr>
        <p:txBody>
          <a:bodyPr/>
          <a:lstStyle/>
          <a:p>
            <a:r>
              <a:rPr lang="pt-PT" dirty="0" smtClean="0"/>
              <a:t>Pedro Ferreira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7" name="Marcador de Posição do Texto 3"/>
          <p:cNvSpPr txBox="1">
            <a:spLocks/>
          </p:cNvSpPr>
          <p:nvPr/>
        </p:nvSpPr>
        <p:spPr>
          <a:xfrm>
            <a:off x="3458998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Nunes</a:t>
            </a:r>
            <a:endParaRPr lang="pt-PT" dirty="0"/>
          </a:p>
        </p:txBody>
      </p:sp>
      <p:sp>
        <p:nvSpPr>
          <p:cNvPr id="8" name="Marcador de Posição do Texto 3"/>
          <p:cNvSpPr txBox="1">
            <a:spLocks/>
          </p:cNvSpPr>
          <p:nvPr/>
        </p:nvSpPr>
        <p:spPr>
          <a:xfrm>
            <a:off x="5907729" y="2217322"/>
            <a:ext cx="2258076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Pedro Teixeira</a:t>
            </a:r>
            <a:endParaRPr lang="pt-PT" dirty="0"/>
          </a:p>
        </p:txBody>
      </p:sp>
      <p:sp>
        <p:nvSpPr>
          <p:cNvPr id="9" name="Marcador de Posição do Texto 3"/>
          <p:cNvSpPr txBox="1">
            <a:spLocks/>
          </p:cNvSpPr>
          <p:nvPr/>
        </p:nvSpPr>
        <p:spPr>
          <a:xfrm>
            <a:off x="8356461" y="221732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Raul Santos</a:t>
            </a:r>
            <a:endParaRPr lang="pt-PT" dirty="0"/>
          </a:p>
        </p:txBody>
      </p:sp>
      <p:sp>
        <p:nvSpPr>
          <p:cNvPr id="10" name="Marcador de Posição do Texto 3"/>
          <p:cNvSpPr txBox="1">
            <a:spLocks/>
          </p:cNvSpPr>
          <p:nvPr/>
        </p:nvSpPr>
        <p:spPr>
          <a:xfrm>
            <a:off x="1013646" y="418877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Cruz</a:t>
            </a:r>
            <a:endParaRPr lang="pt-PT" dirty="0"/>
          </a:p>
        </p:txBody>
      </p:sp>
      <p:sp>
        <p:nvSpPr>
          <p:cNvPr id="11" name="Marcador de Posição do Texto 3"/>
          <p:cNvSpPr txBox="1">
            <a:spLocks/>
          </p:cNvSpPr>
          <p:nvPr/>
        </p:nvSpPr>
        <p:spPr>
          <a:xfrm>
            <a:off x="3458997" y="4183024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Godinho</a:t>
            </a:r>
            <a:endParaRPr lang="pt-PT" dirty="0"/>
          </a:p>
        </p:txBody>
      </p:sp>
      <p:sp>
        <p:nvSpPr>
          <p:cNvPr id="12" name="Marcador de Posição do Texto 3"/>
          <p:cNvSpPr txBox="1">
            <a:spLocks/>
          </p:cNvSpPr>
          <p:nvPr/>
        </p:nvSpPr>
        <p:spPr>
          <a:xfrm>
            <a:off x="5854527" y="4195030"/>
            <a:ext cx="2311277" cy="4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Lourenço</a:t>
            </a:r>
            <a:endParaRPr lang="pt-PT" dirty="0"/>
          </a:p>
        </p:txBody>
      </p:sp>
      <p:sp>
        <p:nvSpPr>
          <p:cNvPr id="13" name="Marcador de Posição do Texto 3"/>
          <p:cNvSpPr txBox="1">
            <a:spLocks/>
          </p:cNvSpPr>
          <p:nvPr/>
        </p:nvSpPr>
        <p:spPr>
          <a:xfrm>
            <a:off x="8356460" y="4190201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dirty="0"/>
          </a:p>
        </p:txBody>
      </p:sp>
      <p:sp>
        <p:nvSpPr>
          <p:cNvPr id="14" name="Marcador de Posição do Texto 3"/>
          <p:cNvSpPr txBox="1">
            <a:spLocks/>
          </p:cNvSpPr>
          <p:nvPr/>
        </p:nvSpPr>
        <p:spPr>
          <a:xfrm>
            <a:off x="8338199" y="4190201"/>
            <a:ext cx="2066690" cy="46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Rui Dias</a:t>
            </a:r>
            <a:endParaRPr lang="pt-PT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2637701"/>
            <a:ext cx="976335" cy="130178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2616359"/>
            <a:ext cx="1323122" cy="13231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2633162"/>
            <a:ext cx="1116463" cy="1306319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2640872"/>
            <a:ext cx="1192413" cy="1314219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68" y="2645155"/>
            <a:ext cx="1337232" cy="133723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27" y="4668090"/>
            <a:ext cx="1298609" cy="1298609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09" y="4668090"/>
            <a:ext cx="1316417" cy="131641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0" y="4668090"/>
            <a:ext cx="887729" cy="131922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5" y="4668089"/>
            <a:ext cx="1340644" cy="1340644"/>
          </a:xfrm>
          <a:prstGeom prst="rect">
            <a:avLst/>
          </a:prstGeom>
        </p:spPr>
      </p:pic>
      <p:sp>
        <p:nvSpPr>
          <p:cNvPr id="32" name="Marcador de Posição do Texto 3"/>
          <p:cNvSpPr txBox="1">
            <a:spLocks/>
          </p:cNvSpPr>
          <p:nvPr/>
        </p:nvSpPr>
        <p:spPr>
          <a:xfrm>
            <a:off x="10316749" y="2212492"/>
            <a:ext cx="1960289" cy="463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Ricardo Antunes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401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</a:t>
            </a:r>
            <a:r>
              <a:rPr lang="pt-PT" dirty="0" smtClean="0"/>
              <a:t>brigado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402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7191782" cy="3711669"/>
          </a:xfrm>
        </p:spPr>
        <p:txBody>
          <a:bodyPr/>
          <a:lstStyle/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3200" dirty="0" smtClean="0"/>
              <a:t>O que é o SharedPen?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Software que permite a escrita colaborativa entre alunos.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</a:t>
            </a:r>
            <a:r>
              <a:rPr lang="pt-PT" sz="2800" dirty="0" smtClean="0"/>
              <a:t>requisitou?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/>
              <a:t>Agrupamento de Escolas Artur </a:t>
            </a:r>
            <a:r>
              <a:rPr lang="pt-PT" sz="2000" dirty="0" smtClean="0"/>
              <a:t>Gonçalves.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800" dirty="0"/>
              <a:t>Quem o fez</a:t>
            </a:r>
            <a:r>
              <a:rPr lang="pt-PT" sz="2800" dirty="0" smtClean="0"/>
              <a:t>?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PT" sz="2000" dirty="0" smtClean="0"/>
              <a:t>Turma de Projeto de Sistemas de Informação (2014/2015) Engenharia Informática.</a:t>
            </a:r>
            <a:endParaRPr lang="pt-PT" sz="2000" dirty="0"/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 smtClean="0"/>
              <a:t>‹#›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681" y="2416985"/>
            <a:ext cx="2734873" cy="167541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564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Porque é que este projeto é interessante?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9338082" cy="3711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Potenciar desenvolvimento da escrita e criação de texto dos alunos;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Destinado a diferentes graus de ensino;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Disponível em diferentes tipos de dispositivo</a:t>
            </a:r>
            <a:r>
              <a:rPr lang="pt-PT" dirty="0"/>
              <a:t>.</a:t>
            </a:r>
          </a:p>
          <a:p>
            <a:r>
              <a:rPr lang="pt-PT" dirty="0"/>
              <a:t> </a:t>
            </a:r>
          </a:p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93" y="3121706"/>
            <a:ext cx="2849752" cy="1941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69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52896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Funcionalidades requisitadas (1/2)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163582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 smtClean="0"/>
              <a:t>Acesso a alunos </a:t>
            </a:r>
            <a:r>
              <a:rPr lang="pt-PT" dirty="0"/>
              <a:t>e docentes de </a:t>
            </a:r>
            <a:r>
              <a:rPr lang="pt-PT" b="1" dirty="0"/>
              <a:t>todos os graus </a:t>
            </a:r>
            <a:r>
              <a:rPr lang="pt-PT" dirty="0"/>
              <a:t>de ensino do a</a:t>
            </a:r>
            <a:r>
              <a:rPr lang="pt-PT" dirty="0" smtClean="0"/>
              <a:t>grupamento;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abertura a </a:t>
            </a:r>
            <a:r>
              <a:rPr lang="pt-PT" dirty="0" smtClean="0"/>
              <a:t>convidados;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Introdução </a:t>
            </a:r>
            <a:r>
              <a:rPr lang="pt-PT" dirty="0" smtClean="0"/>
              <a:t>de texto, imagens, ficheiros </a:t>
            </a:r>
            <a:r>
              <a:rPr lang="pt-PT" dirty="0"/>
              <a:t>áudio e, eventualmente, </a:t>
            </a:r>
            <a:r>
              <a:rPr lang="pt-PT" dirty="0" smtClean="0"/>
              <a:t>vídeo;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Links </a:t>
            </a:r>
            <a:r>
              <a:rPr lang="pt-PT" dirty="0" smtClean="0"/>
              <a:t>(acesso a ficheiros/páginas </a:t>
            </a:r>
            <a:r>
              <a:rPr lang="pt-PT" dirty="0"/>
              <a:t>online</a:t>
            </a:r>
            <a:r>
              <a:rPr lang="pt-PT" dirty="0" smtClean="0"/>
              <a:t>);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serem criados vários projetos de leitura em </a:t>
            </a:r>
            <a:r>
              <a:rPr lang="pt-PT" dirty="0" smtClean="0"/>
              <a:t>simultâneo;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Cada </a:t>
            </a:r>
            <a:r>
              <a:rPr lang="pt-PT" b="1" dirty="0"/>
              <a:t>gestor</a:t>
            </a:r>
            <a:r>
              <a:rPr lang="pt-PT" dirty="0"/>
              <a:t> de projeto </a:t>
            </a:r>
            <a:r>
              <a:rPr lang="pt-PT" dirty="0" smtClean="0"/>
              <a:t>tem disponível diversos tipos de escrita;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32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Funcionalidades requisitadas (2/2)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334670" y="2376394"/>
            <a:ext cx="8711030" cy="3711669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Histórico de </a:t>
            </a:r>
            <a:r>
              <a:rPr lang="pt-PT" dirty="0" smtClean="0"/>
              <a:t>alterações;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Fórum de </a:t>
            </a:r>
            <a:r>
              <a:rPr lang="pt-PT" dirty="0" smtClean="0"/>
              <a:t>discussão;</a:t>
            </a:r>
            <a:endParaRPr lang="pt-PT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dirty="0"/>
              <a:t>Ranking de </a:t>
            </a:r>
            <a:r>
              <a:rPr lang="pt-PT" dirty="0" smtClean="0"/>
              <a:t>ideias;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Construção de </a:t>
            </a:r>
            <a:r>
              <a:rPr lang="pt-PT" dirty="0" smtClean="0"/>
              <a:t>personagens;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Possibilidade de criar </a:t>
            </a:r>
            <a:r>
              <a:rPr lang="pt-PT" b="1" dirty="0"/>
              <a:t>pequenas aplicações/ferramentas</a:t>
            </a:r>
            <a:r>
              <a:rPr lang="pt-PT" dirty="0"/>
              <a:t> que ajudem os </a:t>
            </a:r>
            <a:r>
              <a:rPr lang="pt-PT" dirty="0" smtClean="0"/>
              <a:t>alunos;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799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</a:t>
            </a:r>
            <a:r>
              <a:rPr lang="pt-PT" dirty="0" smtClean="0"/>
              <a:t>plicação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15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Tecnologia:</a:t>
            </a:r>
            <a:endParaRPr lang="pt-PT" dirty="0"/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sz="half" idx="2"/>
          </p:nvPr>
        </p:nvSpPr>
        <p:spPr>
          <a:xfrm>
            <a:off x="1280160" y="2465294"/>
            <a:ext cx="9871482" cy="37116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O SharedPen é uma aplicação totalmente gratuita e não recorre a publicidade;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Multiplataforma;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Suporta diferentes sistemas operativos e browsers;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 smtClean="0"/>
              <a:t>Faz uso de tecnologias mais atuais, gratuitas: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Protocolo de Transporte: HTML;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Servidor Web: Node.js;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PT" dirty="0" smtClean="0"/>
              <a:t>Base de Dados: </a:t>
            </a:r>
            <a:r>
              <a:rPr lang="pt-PT" dirty="0" err="1" smtClean="0"/>
              <a:t>MySQL</a:t>
            </a:r>
            <a:r>
              <a:rPr lang="pt-PT" dirty="0" smtClean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 smtClean="0"/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41" y="4555211"/>
            <a:ext cx="1017243" cy="10172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39" y="4555211"/>
            <a:ext cx="1359951" cy="10172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45" y="4555210"/>
            <a:ext cx="1969019" cy="10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502202"/>
            <a:ext cx="9628632" cy="1362113"/>
          </a:xfrm>
        </p:spPr>
        <p:txBody>
          <a:bodyPr/>
          <a:lstStyle/>
          <a:p>
            <a:pPr algn="ctr"/>
            <a:r>
              <a:rPr lang="pt-PT" dirty="0" smtClean="0"/>
              <a:t>Modelo de dados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Projeto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82700" y="2336800"/>
            <a:ext cx="532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3 Tipos de utilizador: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Administrador inserir, editar remover alunos, professores, escola, agrupamentos.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Professor -&gt; Criar, editar projetos,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 smtClean="0"/>
              <a:t>Aluno -&gt; Acesso aos projetos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6868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BackOffice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SharedPen – </a:t>
            </a:r>
            <a:r>
              <a:rPr lang="pt-PT" dirty="0" err="1" smtClean="0"/>
              <a:t>Projecto</a:t>
            </a:r>
            <a:r>
              <a:rPr lang="pt-PT" dirty="0" smtClean="0"/>
              <a:t> de Sistemas de Informação 2014/15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r>
              <a:rPr lang="pt-PT" smtClean="0"/>
              <a:t>‹#›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5" y="2115263"/>
            <a:ext cx="8735961" cy="422245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5" y="2138463"/>
            <a:ext cx="8735281" cy="42132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65" y="2059504"/>
            <a:ext cx="8737321" cy="427821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05" y="2087319"/>
            <a:ext cx="8736641" cy="42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ucação 16X9">
  <a:themeElements>
    <a:clrScheme name="Custom 2">
      <a:dk1>
        <a:srgbClr val="3C4743"/>
      </a:dk1>
      <a:lt1>
        <a:srgbClr val="FFFFFF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ão PowerPoint v1" id="{0FB4971D-15B5-449A-B0B3-9799BA26F10B}" vid="{BD5044AD-DA84-4683-A1DD-DD52498DE6F9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PowerPoint v1</Template>
  <TotalTime>0</TotalTime>
  <Words>738</Words>
  <Application>Microsoft Office PowerPoint</Application>
  <PresentationFormat>Ecrã Panorâmico</PresentationFormat>
  <Paragraphs>180</Paragraphs>
  <Slides>19</Slides>
  <Notes>16</Notes>
  <HiddenSlides>2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5" baseType="lpstr">
      <vt:lpstr>Arial</vt:lpstr>
      <vt:lpstr>Calibri</vt:lpstr>
      <vt:lpstr>Helvetica</vt:lpstr>
      <vt:lpstr>Helvetica</vt:lpstr>
      <vt:lpstr>Wingdings</vt:lpstr>
      <vt:lpstr>Educação 16X9</vt:lpstr>
      <vt:lpstr>Apresentação do PowerPoint</vt:lpstr>
      <vt:lpstr>Introdução</vt:lpstr>
      <vt:lpstr>Porque é que este projeto é interessante?</vt:lpstr>
      <vt:lpstr>Funcionalidades requisitadas (1/2)</vt:lpstr>
      <vt:lpstr>Funcionalidades requisitadas (2/2)</vt:lpstr>
      <vt:lpstr>Aplicação</vt:lpstr>
      <vt:lpstr>Tecnologia:</vt:lpstr>
      <vt:lpstr>Modelo de dados</vt:lpstr>
      <vt:lpstr>BackOffice</vt:lpstr>
      <vt:lpstr>Menu Principal do Professor</vt:lpstr>
      <vt:lpstr>Menu Aluno</vt:lpstr>
      <vt:lpstr>Potencialidades</vt:lpstr>
      <vt:lpstr>Limitações</vt:lpstr>
      <vt:lpstr>Trabalho futuro</vt:lpstr>
      <vt:lpstr>Demonstração</vt:lpstr>
      <vt:lpstr>Grupo de trabalho</vt:lpstr>
      <vt:lpstr>Grupo de trabalho (ordem alfabética)</vt:lpstr>
      <vt:lpstr>Grupo de trabalho (ordem alfabética)</vt:lpstr>
      <vt:lpstr>Obrigado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2015-04-10T10:20:34Z</dcterms:created>
  <dcterms:modified xsi:type="dcterms:W3CDTF">2015-06-22T09:26:27Z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